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31"/>
  </p:notesMasterIdLst>
  <p:handoutMasterIdLst>
    <p:handoutMasterId r:id="rId32"/>
  </p:handoutMasterIdLst>
  <p:sldIdLst>
    <p:sldId id="410" r:id="rId5"/>
    <p:sldId id="383" r:id="rId6"/>
    <p:sldId id="391" r:id="rId7"/>
    <p:sldId id="408" r:id="rId8"/>
    <p:sldId id="429" r:id="rId9"/>
    <p:sldId id="438" r:id="rId10"/>
    <p:sldId id="441" r:id="rId11"/>
    <p:sldId id="442" r:id="rId12"/>
    <p:sldId id="435" r:id="rId13"/>
    <p:sldId id="439" r:id="rId14"/>
    <p:sldId id="443" r:id="rId15"/>
    <p:sldId id="445" r:id="rId16"/>
    <p:sldId id="444" r:id="rId17"/>
    <p:sldId id="448" r:id="rId18"/>
    <p:sldId id="437" r:id="rId19"/>
    <p:sldId id="424" r:id="rId20"/>
    <p:sldId id="412" r:id="rId21"/>
    <p:sldId id="418" r:id="rId22"/>
    <p:sldId id="417" r:id="rId23"/>
    <p:sldId id="419" r:id="rId24"/>
    <p:sldId id="446" r:id="rId25"/>
    <p:sldId id="447" r:id="rId26"/>
    <p:sldId id="423" r:id="rId27"/>
    <p:sldId id="422" r:id="rId28"/>
    <p:sldId id="449" r:id="rId29"/>
    <p:sldId id="398" r:id="rId3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2" autoAdjust="0"/>
    <p:restoredTop sz="96327" autoAdjust="0"/>
  </p:normalViewPr>
  <p:slideViewPr>
    <p:cSldViewPr snapToGrid="0">
      <p:cViewPr>
        <p:scale>
          <a:sx n="66" d="100"/>
          <a:sy n="66" d="100"/>
        </p:scale>
        <p:origin x="-1512" y="-6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970790C-0A43-43D0-B2CF-7CFEAEF3174C}" type="datetime1">
              <a:rPr lang="ru-RU" smtClean="0"/>
              <a:t>15.10.2026</a:t>
            </a:fld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=""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481CF219-5CA9-4DD1-8040-7BA03D0E024E}" type="datetime1">
              <a:rPr lang="ru-RU" smtClean="0"/>
              <a:pPr/>
              <a:t>15.10.2026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988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988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988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4199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613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613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537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669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669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0595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955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4865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188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0039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0039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0039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4969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0491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0491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A69706A2-3726-FE4E-B923-E75D485978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806C6F65-35CD-D64B-992A-0C1C1E0038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=""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=""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=""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=""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=""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979826C1-7A52-DA25-F422-EE62DED7D1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96BA398-1ED2-1FCA-63B9-8915A8C7A5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8" name="Текст 29">
            <a:extLst>
              <a:ext uri="{FF2B5EF4-FFF2-40B4-BE49-F238E27FC236}">
                <a16:creationId xmlns=""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29169ED6-4B82-6844-119F-AC15CDF2D3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C57F1500-1A16-D1EF-4F0C-030852B291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2D07A0BE-3890-193E-9439-F294E61A71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>
              <a:extLst>
                <a:ext uri="{FF2B5EF4-FFF2-40B4-BE49-F238E27FC236}">
                  <a16:creationId xmlns=""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>
              <a:extLst>
                <a:ext uri="{FF2B5EF4-FFF2-40B4-BE49-F238E27FC236}">
                  <a16:creationId xmlns=""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>
              <a:extLst>
                <a:ext uri="{FF2B5EF4-FFF2-40B4-BE49-F238E27FC236}">
                  <a16:creationId xmlns=""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>
            <a:extLst>
              <a:ext uri="{FF2B5EF4-FFF2-40B4-BE49-F238E27FC236}">
                <a16:creationId xmlns=""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A69706A2-3726-FE4E-B923-E75D485978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>
            <a:extLst>
              <a:ext uri="{FF2B5EF4-FFF2-40B4-BE49-F238E27FC236}">
                <a16:creationId xmlns=""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C97D5AF2-684A-4A8D-3D82-B57D7AC446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=""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=""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=""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 dirty="0"/>
              <a:t>Щелкните, чтобы добавить содержимое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=""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42E558A9-6DD6-E21D-3A8F-6707E1DD1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>
              <a:extLst>
                <a:ext uri="{FF2B5EF4-FFF2-40B4-BE49-F238E27FC236}">
                  <a16:creationId xmlns=""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=""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>
              <a:extLst>
                <a:ext uri="{FF2B5EF4-FFF2-40B4-BE49-F238E27FC236}">
                  <a16:creationId xmlns=""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>
              <a:extLst>
                <a:ext uri="{FF2B5EF4-FFF2-40B4-BE49-F238E27FC236}">
                  <a16:creationId xmlns=""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>
              <a:extLst>
                <a:ext uri="{FF2B5EF4-FFF2-40B4-BE49-F238E27FC236}">
                  <a16:creationId xmlns=""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=""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CF555767-B3D8-BD57-1D42-7F6E1E6689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=""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=""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=""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C97D5AF2-684A-4A8D-3D82-B57D7AC446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=""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=""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=""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>
            <a:extLst>
              <a:ext uri="{FF2B5EF4-FFF2-40B4-BE49-F238E27FC236}">
                <a16:creationId xmlns=""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Вставка таблицы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=""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66081BA-9135-73B1-DCE5-77FD12431F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>
            <a:extLst>
              <a:ext uri="{FF2B5EF4-FFF2-40B4-BE49-F238E27FC236}">
                <a16:creationId xmlns=""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58B149C6-5AAC-B8E5-5411-EA38821F67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=""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=""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=""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openxmlformats.org/officeDocument/2006/relationships/image" Target="../media/image52.jpeg"/><Relationship Id="rId3" Type="http://schemas.openxmlformats.org/officeDocument/2006/relationships/image" Target="../media/image42.jpeg"/><Relationship Id="rId7" Type="http://schemas.openxmlformats.org/officeDocument/2006/relationships/image" Target="../media/image46.jpg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jpg"/><Relationship Id="rId11" Type="http://schemas.openxmlformats.org/officeDocument/2006/relationships/image" Target="../media/image50.jpeg"/><Relationship Id="rId5" Type="http://schemas.openxmlformats.org/officeDocument/2006/relationships/image" Target="../media/image44.jp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g"/><Relationship Id="rId1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12" Type="http://schemas.openxmlformats.org/officeDocument/2006/relationships/image" Target="../media/image6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g"/><Relationship Id="rId10" Type="http://schemas.openxmlformats.org/officeDocument/2006/relationships/image" Target="../media/image61.jp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79.png"/><Relationship Id="rId3" Type="http://schemas.openxmlformats.org/officeDocument/2006/relationships/image" Target="../media/image1.pn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93.jpeg"/><Relationship Id="rId3" Type="http://schemas.openxmlformats.org/officeDocument/2006/relationships/image" Target="../media/image83.jpg"/><Relationship Id="rId7" Type="http://schemas.openxmlformats.org/officeDocument/2006/relationships/image" Target="../media/image87.jpeg"/><Relationship Id="rId12" Type="http://schemas.openxmlformats.org/officeDocument/2006/relationships/image" Target="../media/image9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g"/><Relationship Id="rId10" Type="http://schemas.openxmlformats.org/officeDocument/2006/relationships/image" Target="../media/image90.jpeg"/><Relationship Id="rId4" Type="http://schemas.openxmlformats.org/officeDocument/2006/relationships/image" Target="../media/image84.jpg"/><Relationship Id="rId9" Type="http://schemas.openxmlformats.org/officeDocument/2006/relationships/image" Target="../media/image89.jpeg"/><Relationship Id="rId14" Type="http://schemas.openxmlformats.org/officeDocument/2006/relationships/image" Target="../media/image9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g"/><Relationship Id="rId3" Type="http://schemas.openxmlformats.org/officeDocument/2006/relationships/image" Target="../media/image99.jpeg"/><Relationship Id="rId7" Type="http://schemas.openxmlformats.org/officeDocument/2006/relationships/image" Target="../media/image10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2.jpg"/><Relationship Id="rId5" Type="http://schemas.openxmlformats.org/officeDocument/2006/relationships/image" Target="../media/image101.jpg"/><Relationship Id="rId4" Type="http://schemas.openxmlformats.org/officeDocument/2006/relationships/image" Target="../media/image10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g"/><Relationship Id="rId13" Type="http://schemas.openxmlformats.org/officeDocument/2006/relationships/image" Target="../media/image126.jpeg"/><Relationship Id="rId3" Type="http://schemas.openxmlformats.org/officeDocument/2006/relationships/image" Target="../media/image116.jpg"/><Relationship Id="rId7" Type="http://schemas.openxmlformats.org/officeDocument/2006/relationships/image" Target="../media/image120.jpg"/><Relationship Id="rId12" Type="http://schemas.openxmlformats.org/officeDocument/2006/relationships/image" Target="../media/image1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9.jpg"/><Relationship Id="rId11" Type="http://schemas.openxmlformats.org/officeDocument/2006/relationships/image" Target="../media/image124.jpeg"/><Relationship Id="rId5" Type="http://schemas.openxmlformats.org/officeDocument/2006/relationships/image" Target="../media/image118.jpg"/><Relationship Id="rId15" Type="http://schemas.openxmlformats.org/officeDocument/2006/relationships/image" Target="../media/image12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Relationship Id="rId14" Type="http://schemas.openxmlformats.org/officeDocument/2006/relationships/image" Target="../media/image1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01946" y="3715265"/>
            <a:ext cx="2347784" cy="6013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844" y="2996711"/>
            <a:ext cx="11055178" cy="1437108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6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Итоги реализации единой методической темы </a:t>
            </a:r>
            <a:br>
              <a:rPr lang="ru-RU" sz="36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«Современные тенденции подготовки                     специалиста-универсала к профессиональной деятельности в сфере культуры» </a:t>
            </a:r>
            <a:br>
              <a:rPr lang="ru-RU" sz="36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 2023–2026 учебные годы</a:t>
            </a:r>
            <a:endParaRPr lang="ru-RU" sz="3600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7AB1D9D6-2977-ABCD-FDF8-51AFA5064E54}"/>
              </a:ext>
            </a:extLst>
          </p:cNvPr>
          <p:cNvSpPr txBox="1">
            <a:spLocks/>
          </p:cNvSpPr>
          <p:nvPr/>
        </p:nvSpPr>
        <p:spPr>
          <a:xfrm>
            <a:off x="0" y="6194854"/>
            <a:ext cx="12192000" cy="5103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4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Новополоцк, 2026</a:t>
            </a:r>
            <a:endParaRPr lang="ru-RU" sz="3400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7AB1D9D6-2977-ABCD-FDF8-51AFA5064E54}"/>
              </a:ext>
            </a:extLst>
          </p:cNvPr>
          <p:cNvSpPr txBox="1">
            <a:spLocks/>
          </p:cNvSpPr>
          <p:nvPr/>
        </p:nvSpPr>
        <p:spPr>
          <a:xfrm>
            <a:off x="996778" y="351235"/>
            <a:ext cx="10247869" cy="7473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Учреждение образования </a:t>
            </a:r>
          </a:p>
          <a:p>
            <a:pPr algn="ctr"/>
            <a:r>
              <a:rPr lang="ru-RU" sz="28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овополоцкий</a:t>
            </a:r>
            <a:r>
              <a:rPr lang="ru-RU" sz="2800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государственный музыкальный колледж»</a:t>
            </a:r>
            <a:endParaRPr lang="ru-RU" sz="2800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117600"/>
            <a:ext cx="10082873" cy="66547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Этапы реализации ЕМТ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6694" y="2084173"/>
            <a:ext cx="11152798" cy="4077730"/>
          </a:xfrm>
        </p:spPr>
        <p:txBody>
          <a:bodyPr tIns="457200" rtlCol="0">
            <a:normAutofit lnSpcReduction="10000"/>
          </a:bodyPr>
          <a:lstStyle>
            <a:defPPr>
              <a:defRPr lang="ru-RU"/>
            </a:defPPr>
          </a:lstStyle>
          <a:p>
            <a:pPr algn="just">
              <a:lnSpc>
                <a:spcPct val="100000"/>
              </a:lnSpc>
            </a:pPr>
            <a:r>
              <a:rPr lang="ru-RU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2023/2024 учебном году основное внимание уделялось теоретическим вопросам и организации работы. Преподаватели определяли, какие качества и профессиональные умения необходимы современному специалисту в сфере культуры, анализировали собственный </a:t>
            </a:r>
            <a:r>
              <a:rPr lang="ru-RU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опыт.</a:t>
            </a:r>
            <a:endParaRPr lang="ru-RU" b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2024/2025 учебном году акцент сместился на практическую деятельность.  </a:t>
            </a:r>
            <a:r>
              <a:rPr lang="ru-RU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Особое </a:t>
            </a:r>
            <a:r>
              <a:rPr lang="ru-RU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внимание уделялось разнообразию форм обучения, исполнительской практике, концертной деятельности.</a:t>
            </a:r>
          </a:p>
          <a:p>
            <a:pPr algn="just">
              <a:lnSpc>
                <a:spcPct val="100000"/>
              </a:lnSpc>
            </a:pPr>
            <a:r>
              <a:rPr lang="ru-RU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2025/2026 учебном году работа была направлена на обобщение полученных результатов. 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177" y="1853514"/>
            <a:ext cx="2909812" cy="461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096" y="189470"/>
            <a:ext cx="11604189" cy="91361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Методические работы преподавателей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63285" y="1434915"/>
            <a:ext cx="1500498" cy="1298516"/>
            <a:chOff x="436339" y="1442718"/>
            <a:chExt cx="3402330" cy="3402330"/>
          </a:xfrm>
        </p:grpSpPr>
        <p:pic>
          <p:nvPicPr>
            <p:cNvPr id="10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1397373" y="1714927"/>
              <a:ext cx="1446630" cy="16892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44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3A1B1D2-6F02-4843-9F1B-C6FD01CC3EB6}"/>
              </a:ext>
            </a:extLst>
          </p:cNvPr>
          <p:cNvSpPr/>
          <p:nvPr/>
        </p:nvSpPr>
        <p:spPr>
          <a:xfrm>
            <a:off x="60903" y="2837068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C965C2C8-CD97-4FF5-9D33-5B8B079478B5}"/>
              </a:ext>
            </a:extLst>
          </p:cNvPr>
          <p:cNvSpPr/>
          <p:nvPr/>
        </p:nvSpPr>
        <p:spPr>
          <a:xfrm>
            <a:off x="7026" y="6369054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93A1B1D2-6F02-4843-9F1B-C6FD01CC3EB6}"/>
              </a:ext>
            </a:extLst>
          </p:cNvPr>
          <p:cNvSpPr/>
          <p:nvPr/>
        </p:nvSpPr>
        <p:spPr>
          <a:xfrm>
            <a:off x="7027" y="4571769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63285" y="3229613"/>
            <a:ext cx="1500498" cy="1298516"/>
            <a:chOff x="436339" y="1442718"/>
            <a:chExt cx="3402330" cy="3402330"/>
          </a:xfrm>
        </p:grpSpPr>
        <p:pic>
          <p:nvPicPr>
            <p:cNvPr id="30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951750" y="1714927"/>
              <a:ext cx="2337874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41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55868" y="4976035"/>
            <a:ext cx="1500498" cy="1298516"/>
            <a:chOff x="436339" y="1442718"/>
            <a:chExt cx="3402330" cy="3402330"/>
          </a:xfrm>
        </p:grpSpPr>
        <p:pic>
          <p:nvPicPr>
            <p:cNvPr id="34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35" name="Прямоугольник 34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951750" y="1714927"/>
              <a:ext cx="2337874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51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8" name="Picture 4" descr="E:\Пед совет\Методические работы\Снимок 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630" y="1212714"/>
            <a:ext cx="2188695" cy="304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Пед совет\Методические работы\Снимок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153" y="1222676"/>
            <a:ext cx="2298847" cy="322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Пед совет\Методические работы\Снимок 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808" y="1212713"/>
            <a:ext cx="2075634" cy="322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Пед совет\Методические работы\Снимок 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855" y="1212714"/>
            <a:ext cx="2293318" cy="325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Пед совет\Методические работы\Снимок 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738" y="3735674"/>
            <a:ext cx="2152737" cy="30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Пед совет\Методические работы\Снимок 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436" y="3879304"/>
            <a:ext cx="2026805" cy="291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Пед совет\Методические работы\Снимок 8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701" y="3735674"/>
            <a:ext cx="2166041" cy="312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10" y="-312421"/>
            <a:ext cx="9778365" cy="1494596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Семинары, конференции, </a:t>
            </a:r>
            <a:b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форумы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D:\МЕТОДИЧЕСКИЙ КАБИНЕТ\СОТРУДНИЧЕСТВО\МЕЖДУНАРОДНОЕ\Электросталь\10.04.2024\photo1713261892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20745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МЕТОДИЧЕСКИЙ КАБИНЕТ\СОТРУДНИЧЕСТВО\МЕЖДУНАРОДНОЕ\Электросталь\10.04.2024\photo1713261892 (3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50" y="0"/>
            <a:ext cx="4057650" cy="30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МЕТОДИЧЕСКИЙ КАБИНЕТ\СОТРУДНИЧЕСТВО\МЕЖДУНАРОДНОЕ\Электросталь\Онлайн-семинар 30.04.2024\фото\IMG_55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3429950"/>
            <a:ext cx="4476750" cy="335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МЕТОДИЧЕСКИЙ КАБИНЕТ\СОТРУДНИЧЕСТВО\МЕЖДУНАРОДНОЕ\Электросталь\Онлайн-семинар 30.04.2024\фото\IMG_558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8"/>
          <a:stretch/>
        </p:blipFill>
        <p:spPr bwMode="auto">
          <a:xfrm>
            <a:off x="266700" y="4368799"/>
            <a:ext cx="4382770" cy="241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hp\Downloads\photo_5368843668900486400_y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1" b="35556"/>
          <a:stretch/>
        </p:blipFill>
        <p:spPr bwMode="auto">
          <a:xfrm>
            <a:off x="4969328" y="898568"/>
            <a:ext cx="2984111" cy="296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hp\Desktop\180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86" y="4041819"/>
            <a:ext cx="4121118" cy="274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177" y="1853514"/>
            <a:ext cx="2909812" cy="461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097" y="189470"/>
            <a:ext cx="10873740" cy="81925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Открытые уроки преподавателей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63285" y="1434915"/>
            <a:ext cx="1500498" cy="1298516"/>
            <a:chOff x="436339" y="1442718"/>
            <a:chExt cx="3402330" cy="3402330"/>
          </a:xfrm>
        </p:grpSpPr>
        <p:pic>
          <p:nvPicPr>
            <p:cNvPr id="10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951750" y="1714927"/>
              <a:ext cx="2337874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3A1B1D2-6F02-4843-9F1B-C6FD01CC3EB6}"/>
              </a:ext>
            </a:extLst>
          </p:cNvPr>
          <p:cNvSpPr/>
          <p:nvPr/>
        </p:nvSpPr>
        <p:spPr>
          <a:xfrm>
            <a:off x="60903" y="2837068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C965C2C8-CD97-4FF5-9D33-5B8B079478B5}"/>
              </a:ext>
            </a:extLst>
          </p:cNvPr>
          <p:cNvSpPr/>
          <p:nvPr/>
        </p:nvSpPr>
        <p:spPr>
          <a:xfrm>
            <a:off x="7026" y="6369054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93A1B1D2-6F02-4843-9F1B-C6FD01CC3EB6}"/>
              </a:ext>
            </a:extLst>
          </p:cNvPr>
          <p:cNvSpPr/>
          <p:nvPr/>
        </p:nvSpPr>
        <p:spPr>
          <a:xfrm>
            <a:off x="7027" y="4571769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63285" y="3229613"/>
            <a:ext cx="1500498" cy="1298516"/>
            <a:chOff x="436339" y="1442718"/>
            <a:chExt cx="3402330" cy="3402330"/>
          </a:xfrm>
        </p:grpSpPr>
        <p:pic>
          <p:nvPicPr>
            <p:cNvPr id="30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951750" y="1714927"/>
              <a:ext cx="2337874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27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55868" y="4976035"/>
            <a:ext cx="1500498" cy="1298516"/>
            <a:chOff x="436339" y="1442718"/>
            <a:chExt cx="3402330" cy="3402330"/>
          </a:xfrm>
        </p:grpSpPr>
        <p:pic>
          <p:nvPicPr>
            <p:cNvPr id="34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35" name="Прямоугольник 34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951750" y="1714927"/>
              <a:ext cx="2337874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26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50" name="Picture 2" descr="D:\МЕТОДИЧЕСКИЙ КАБИНЕТ\ЦК\НЕДЕЛЯ ЦК\2023-2024\ИНО (СТРУННЫЕ)\ОТЧЕТ\07.12\IMG_20231206_1517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226" y="1250434"/>
            <a:ext cx="2195770" cy="29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МЕТОДИЧЕСКИЙ КАБИНЕТ\ЦК\НЕДЕЛЯ ЦК\2025-2026\Специальное фортепиано, камерный ансамбль\0-02-05-497a3298c2e137b09f0127af26a47babcad04018de80397e462b5d6f29329284_b7740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83"/>
          <a:stretch/>
        </p:blipFill>
        <p:spPr bwMode="auto">
          <a:xfrm>
            <a:off x="5829300" y="1250434"/>
            <a:ext cx="2086156" cy="29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МЕТОДИЧЕСКИЙ КАБИНЕТ\ЦК\НЕДЕЛЯ ЦК\2025-2026\Фортепиано\photo_5278429358869647934_y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3"/>
          <a:stretch/>
        </p:blipFill>
        <p:spPr bwMode="auto">
          <a:xfrm>
            <a:off x="8656337" y="1231631"/>
            <a:ext cx="1871269" cy="292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МЕТОДИЧЕСКИЙ КАБИНЕТ\ЦК\НЕДЕЛЯ ЦК\2024-2025\Дирижирование (народный хор)\фото\photo_2025-03-02_23-24-1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468" y="3711256"/>
            <a:ext cx="2878138" cy="302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МЕТОДИЧЕСКИЙ КАБИНЕТ\ЦК\НЕДЕЛЯ ЦК\2025-2026\ИНО струнные\фото\открытый урок\20251215_10154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 t="19837" r="6250"/>
          <a:stretch/>
        </p:blipFill>
        <p:spPr bwMode="auto">
          <a:xfrm>
            <a:off x="3066016" y="3743229"/>
            <a:ext cx="4177960" cy="301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38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-203154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Областные методические семинары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766E3EA6-326F-4557-8567-4B296D86AA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284" y="4991974"/>
            <a:ext cx="5746750" cy="927295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4.11.2023 г. – «Преемственность музыкального образования в рамках взаимодействия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ДШИ–КОЛЛЕДЖ–ВУЗ»                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(организатор – ЦК «Инструменты народного оркестра/баян, аккордеон»)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DD9B6779-7C82-4F8A-A16C-9D48A9489360}"/>
              </a:ext>
            </a:extLst>
          </p:cNvPr>
          <p:cNvSpPr txBox="1">
            <a:spLocks/>
          </p:cNvSpPr>
          <p:nvPr/>
        </p:nvSpPr>
        <p:spPr>
          <a:xfrm>
            <a:off x="6323968" y="4991973"/>
            <a:ext cx="5746750" cy="92729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12.04.2024 г. – «Актуальные вопросы современного концертмейстерского исполнительства»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ЦК «Фортепиано»)</a:t>
            </a:r>
          </a:p>
        </p:txBody>
      </p:sp>
      <p:pic>
        <p:nvPicPr>
          <p:cNvPr id="3075" name="Picture 3" descr="E:\Пед совет\Семинары\photo1713160396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43" y="15875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Пед совет\Семинары\IMG_20231104_1108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613773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82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-203154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Областные методические семинары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766E3EA6-326F-4557-8567-4B296D86AA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284" y="4991974"/>
            <a:ext cx="5746750" cy="927295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01.11.2024 г.  –  «Актуальные вопросы исполнительства на духовых и ударных инструментах» (ЦК «Оркестровые инструменты»)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DD9B6779-7C82-4F8A-A16C-9D48A9489360}"/>
              </a:ext>
            </a:extLst>
          </p:cNvPr>
          <p:cNvSpPr txBox="1">
            <a:spLocks/>
          </p:cNvSpPr>
          <p:nvPr/>
        </p:nvSpPr>
        <p:spPr>
          <a:xfrm>
            <a:off x="6323968" y="4991973"/>
            <a:ext cx="5746750" cy="92729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23.03.2025 г. – «Искусство классической гитары: секреты педагогического мастерства»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ЦК «Инструменты народного оркестра/ струнные»)</a:t>
            </a:r>
          </a:p>
        </p:txBody>
      </p:sp>
      <p:pic>
        <p:nvPicPr>
          <p:cNvPr id="4098" name="Picture 2" descr="D:\МЕТОДИЧЕСКИЙ КАБИНЕТ\семинары, конференции, МО\2024-2025\МЕТОДИЧЕСКИЙ СЕМИНАР 01.11.2024\фото,видео\52808569173312728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1614802"/>
            <a:ext cx="466573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8FA4D76-1E0D-41E7-A35F-20433071C2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42" y="1615675"/>
            <a:ext cx="480060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E958232-B282-4E45-85EC-EA775503D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54" y="1655979"/>
            <a:ext cx="4659209" cy="3199132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766E3EA6-326F-4557-8567-4B296D86AA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50609" y="5106274"/>
            <a:ext cx="5746750" cy="927295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24.03.2026 г. – «Методы эффективного обучения пианистов в системе  «ДШИ-колледж»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ЦК «Специальное фортепиано»)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DD9B6779-7C82-4F8A-A16C-9D48A9489360}"/>
              </a:ext>
            </a:extLst>
          </p:cNvPr>
          <p:cNvSpPr txBox="1">
            <a:spLocks/>
          </p:cNvSpPr>
          <p:nvPr/>
        </p:nvSpPr>
        <p:spPr>
          <a:xfrm>
            <a:off x="121284" y="5010052"/>
            <a:ext cx="5746750" cy="92729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03.11.2025 г. – «Современные подходы в  преподавании  музыкально-теоретических предметов  в детских школах искусств»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ЦК «Музыковедение»)</a:t>
            </a:r>
          </a:p>
        </p:txBody>
      </p:sp>
      <p:pic>
        <p:nvPicPr>
          <p:cNvPr id="5122" name="Picture 2" descr="E:\Пед совет\Семинары\52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1652706"/>
            <a:ext cx="4800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 txBox="1">
            <a:spLocks/>
          </p:cNvSpPr>
          <p:nvPr/>
        </p:nvSpPr>
        <p:spPr>
          <a:xfrm>
            <a:off x="594360" y="-203154"/>
            <a:ext cx="10972800" cy="157431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be-BY" spc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Областные методические семинары</a:t>
            </a:r>
            <a:endParaRPr lang="be-BY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82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54" y="72403"/>
            <a:ext cx="11272522" cy="66547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Творческие встречи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746" y="861756"/>
            <a:ext cx="2606954" cy="3475941"/>
          </a:xfrm>
        </p:spPr>
      </p:pic>
      <p:sp>
        <p:nvSpPr>
          <p:cNvPr id="16" name="Текст 2">
            <a:extLst>
              <a:ext uri="{FF2B5EF4-FFF2-40B4-BE49-F238E27FC236}">
                <a16:creationId xmlns="" xmlns:a16="http://schemas.microsoft.com/office/drawing/2014/main" id="{0E09E90E-0921-44A7-B03D-FF38F09F5564}"/>
              </a:ext>
            </a:extLst>
          </p:cNvPr>
          <p:cNvSpPr txBox="1">
            <a:spLocks/>
          </p:cNvSpPr>
          <p:nvPr/>
        </p:nvSpPr>
        <p:spPr>
          <a:xfrm>
            <a:off x="7505700" y="5096781"/>
            <a:ext cx="4361182" cy="1324882"/>
          </a:xfrm>
          <a:prstGeom prst="rect">
            <a:avLst/>
          </a:prstGeom>
        </p:spPr>
        <p:txBody>
          <a:bodyPr vert="horz" lIns="0" tIns="457200" rIns="0" bIns="0" rtlCol="0">
            <a:normAutofit/>
          </a:bodyPr>
          <a:lstStyle>
            <a:defPPr>
              <a:defRPr lang="ru-RU"/>
            </a:defPPr>
            <a:lvl1pPr marL="283464" indent="-283464" algn="l" defTabSz="914400" rtl="0" eaLnBrk="1" latinLnBrk="0" hangingPunct="1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ru-RU"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00" y="3541070"/>
            <a:ext cx="4301870" cy="22181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r="11587"/>
          <a:stretch/>
        </p:blipFill>
        <p:spPr>
          <a:xfrm>
            <a:off x="300001" y="929925"/>
            <a:ext cx="4301870" cy="23526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4"/>
          <a:stretch/>
        </p:blipFill>
        <p:spPr>
          <a:xfrm>
            <a:off x="7817569" y="72403"/>
            <a:ext cx="3286905" cy="35203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066" y="3691586"/>
            <a:ext cx="4083910" cy="3074099"/>
          </a:xfrm>
          <a:prstGeom prst="rect">
            <a:avLst/>
          </a:prstGeom>
        </p:spPr>
      </p:pic>
      <p:pic>
        <p:nvPicPr>
          <p:cNvPr id="9218" name="Picture 2" descr="C:\Users\hp\Desktop\367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998" y="4544546"/>
            <a:ext cx="3328457" cy="222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08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38E5687A-12A5-422C-B793-7BBCC57B50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210" y="773315"/>
            <a:ext cx="3827530" cy="424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Международное сотрудничество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AF61055-84A4-4506-8FDD-8B41601DD6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2" r="20501"/>
          <a:stretch/>
        </p:blipFill>
        <p:spPr>
          <a:xfrm>
            <a:off x="518160" y="948887"/>
            <a:ext cx="4486573" cy="3153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AFEAD45-2CF6-47EB-A02C-9F1B5E1CEF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318" y="1968500"/>
            <a:ext cx="4023360" cy="2682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D:\МЕТОДИЧЕСКИЙ КАБИНЕТ\СОТРУДНИЧЕСТВО\МЕЖДУНАРОДНОЕ\Электросталь\26.01.2024 Электросталь\170650567520389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785" y="4355035"/>
            <a:ext cx="41402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МЕТОДИЧЕСКИЙ КАБИНЕТ\СОТРУДНИЧЕСТВО\МЕЖДУНАРОДНОЕ\Электросталь\изображение_viber_2023-10-03_11-05-40-57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02622"/>
            <a:ext cx="4476750" cy="335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МЕТОДИЧЕСКИЙ КАБИНЕТ\СОТРУДНИЧЕСТВО\МЕЖДУНАРОДНОЕ\Электросталь\ФЕСТИВАЛЬНАЯ          НЕДЕЛЯ         17.05.-22.05.2024\фото\IMG_618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" y="2895300"/>
            <a:ext cx="3494516" cy="465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42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Международное сотрудничество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4ADA5CD-4052-4CBE-9979-7DD1C19754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389" y="4048472"/>
            <a:ext cx="514551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4E5327B-25BB-46CD-BFC3-E3603DAEF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83" y="1006304"/>
            <a:ext cx="5607417" cy="3182209"/>
          </a:xfrm>
          <a:prstGeom prst="rect">
            <a:avLst/>
          </a:prstGeom>
        </p:spPr>
      </p:pic>
      <p:pic>
        <p:nvPicPr>
          <p:cNvPr id="7170" name="Picture 2" descr="D:\МЕТОДИЧЕСКИЙ КАБИНЕТ\СОТРУДНИЧЕСТВО\МЕЖДУНАРОДНОЕ\Электросталь\ФЕСТИВАЛЬНАЯ          НЕДЕЛЯ         17.05.-22.05.2024\фото\IMG_639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6" b="8547"/>
          <a:stretch/>
        </p:blipFill>
        <p:spPr bwMode="auto">
          <a:xfrm>
            <a:off x="7562850" y="4301744"/>
            <a:ext cx="4356100" cy="250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МЕТОДИЧЕСКИЙ КАБИНЕТ\СОТРУДНИЧЕСТВО\МЕЖДУНАРОДНОЕ\Электросталь\ФЕСТИВАЛЬНАЯ          НЕДЕЛЯ         17.05.-22.05.2024\фото\5Y0A050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4" t="-1249" r="13129" b="1249"/>
          <a:stretch/>
        </p:blipFill>
        <p:spPr bwMode="auto">
          <a:xfrm>
            <a:off x="0" y="1006304"/>
            <a:ext cx="4837695" cy="355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71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Пед совет\Концерты ,соц центры\0E8A9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709" y="987508"/>
            <a:ext cx="4381857" cy="291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Наша жизнь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8965518-29B8-4885-96BA-AD8EF529A0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883490"/>
            <a:ext cx="3148264" cy="31482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3F703AC-975F-43D2-9740-D1015ABDBB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9620"/>
            <a:ext cx="4197687" cy="314826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63F6259-4B81-44B0-8E2C-665626C937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900" y="4511850"/>
            <a:ext cx="3975100" cy="265006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D065FC94-63C4-418A-A1B2-C7DE5F6AC8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493" y="23943"/>
            <a:ext cx="3443597" cy="242327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25BA8FB1-9A76-4462-BE44-9670D3D95C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813" y="1560953"/>
            <a:ext cx="3704187" cy="277814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5EA888B-CEA6-4D7C-8D5F-B8D464DF47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09" y="4649477"/>
            <a:ext cx="4000100" cy="265006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25B9EBC9-532D-41B8-B981-CBA8DB0C044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303" y="3051453"/>
            <a:ext cx="3887988" cy="2575279"/>
          </a:xfrm>
          <a:prstGeom prst="rect">
            <a:avLst/>
          </a:prstGeom>
        </p:spPr>
      </p:pic>
      <p:pic>
        <p:nvPicPr>
          <p:cNvPr id="18435" name="Picture 3" descr="E:\Пед совет\Концерты ,соц центры\048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809" y="3722993"/>
            <a:ext cx="5159191" cy="343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hp\Downloads\photo_5287462095999932667_w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52" y="883489"/>
            <a:ext cx="5279175" cy="527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hp\Downloads\photo_5350397145141418309_y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7" b="14348"/>
          <a:stretch/>
        </p:blipFill>
        <p:spPr bwMode="auto">
          <a:xfrm>
            <a:off x="1406862" y="4649477"/>
            <a:ext cx="5581650" cy="246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C:\Users\hp\Downloads\photo_5456595283887648802_y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427" y="-573692"/>
            <a:ext cx="6682573" cy="429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02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04" y="-607848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Профориентационная работа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EC8791A-6A5D-47F2-94D9-54055D4EB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810" y="1715007"/>
            <a:ext cx="6565900" cy="43745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5233BD9-8BA5-4E13-A76A-D8B520EFB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1511300"/>
            <a:ext cx="7378700" cy="55340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4D6617A-84AC-4C19-A4B7-50F18B15A2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7"/>
          <a:stretch/>
        </p:blipFill>
        <p:spPr>
          <a:xfrm>
            <a:off x="3620134" y="1371163"/>
            <a:ext cx="5774056" cy="67157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643D886-406B-4DD2-BC74-2AF79E0F5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674" y="1371163"/>
            <a:ext cx="9575126" cy="638541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D20A8DD-7270-4423-80D9-2ABBAB2034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35" y="1271269"/>
            <a:ext cx="5774056" cy="577405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E4E9606A-12E3-4679-983A-29CF6384F3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93" y="1271269"/>
            <a:ext cx="5774056" cy="577405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1817E5BB-034B-4609-AFE6-E9E979F487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04" y="1471057"/>
            <a:ext cx="6237559" cy="467816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DF44FF5-41EA-46FD-9CB3-B6B6E0BF123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9"/>
          <a:stretch/>
        </p:blipFill>
        <p:spPr>
          <a:xfrm>
            <a:off x="6871211" y="1449331"/>
            <a:ext cx="5143500" cy="5657962"/>
          </a:xfrm>
          <a:prstGeom prst="rect">
            <a:avLst/>
          </a:prstGeom>
        </p:spPr>
      </p:pic>
      <p:pic>
        <p:nvPicPr>
          <p:cNvPr id="17410" name="Picture 2" descr="E:\Пед совет\Профориентац.выезды\20260723_21300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63" y="1371163"/>
            <a:ext cx="4965950" cy="662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E:\Пед совет\Профориентац.выезды\Баранова Россоны сольный к-рт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42"/>
          <a:stretch/>
        </p:blipFill>
        <p:spPr bwMode="auto">
          <a:xfrm>
            <a:off x="388404" y="1968500"/>
            <a:ext cx="5400000" cy="456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68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1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1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1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1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1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1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1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04" y="-434976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Выезды в социальные и коррекционные центры 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3" descr="C:\Users\hp\Downloads\photo_5357372468382863556_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20" y="1139341"/>
            <a:ext cx="3500120" cy="262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Users\hp\Downloads\photo_5192691971867666808_y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640" y="1139341"/>
            <a:ext cx="3499200" cy="26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C:\Users\hp\Downloads\photo_5256036168183705616_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640" y="4020278"/>
            <a:ext cx="3499200" cy="26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 descr="C:\Users\hp\Downloads\photo_5440665722633192114_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320" y="1139341"/>
            <a:ext cx="3499200" cy="26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C:\Users\hp\Downloads\photo_5409344901264117837_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320" y="3977753"/>
            <a:ext cx="3499200" cy="26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9" descr="C:\Users\hp\Downloads\photo_5409344901264117838_w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" y="3977753"/>
            <a:ext cx="3555900" cy="26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87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177" y="1853514"/>
            <a:ext cx="2909812" cy="461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097" y="189470"/>
            <a:ext cx="10873740" cy="819253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Конкурсы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63285" y="1434915"/>
            <a:ext cx="1500498" cy="1298516"/>
            <a:chOff x="436339" y="1442718"/>
            <a:chExt cx="3402330" cy="3402330"/>
          </a:xfrm>
        </p:grpSpPr>
        <p:pic>
          <p:nvPicPr>
            <p:cNvPr id="10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951750" y="1714927"/>
              <a:ext cx="2337874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66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3A1B1D2-6F02-4843-9F1B-C6FD01CC3EB6}"/>
              </a:ext>
            </a:extLst>
          </p:cNvPr>
          <p:cNvSpPr/>
          <p:nvPr/>
        </p:nvSpPr>
        <p:spPr>
          <a:xfrm>
            <a:off x="60903" y="2837068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C965C2C8-CD97-4FF5-9D33-5B8B079478B5}"/>
              </a:ext>
            </a:extLst>
          </p:cNvPr>
          <p:cNvSpPr/>
          <p:nvPr/>
        </p:nvSpPr>
        <p:spPr>
          <a:xfrm>
            <a:off x="7026" y="6369054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93A1B1D2-6F02-4843-9F1B-C6FD01CC3EB6}"/>
              </a:ext>
            </a:extLst>
          </p:cNvPr>
          <p:cNvSpPr/>
          <p:nvPr/>
        </p:nvSpPr>
        <p:spPr>
          <a:xfrm>
            <a:off x="7027" y="4571769"/>
            <a:ext cx="2467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учебный год</a:t>
            </a:r>
            <a:endParaRPr lang="x-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63285" y="3229613"/>
            <a:ext cx="1500498" cy="1298516"/>
            <a:chOff x="436339" y="1442718"/>
            <a:chExt cx="3402330" cy="3402330"/>
          </a:xfrm>
        </p:grpSpPr>
        <p:pic>
          <p:nvPicPr>
            <p:cNvPr id="30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471961" y="1714927"/>
              <a:ext cx="3297453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2FF6AC0B-3B5C-4950-9CEA-166DC6357726}"/>
              </a:ext>
            </a:extLst>
          </p:cNvPr>
          <p:cNvGrpSpPr/>
          <p:nvPr/>
        </p:nvGrpSpPr>
        <p:grpSpPr>
          <a:xfrm>
            <a:off x="355868" y="4976035"/>
            <a:ext cx="1500498" cy="1298516"/>
            <a:chOff x="436339" y="1442718"/>
            <a:chExt cx="3402330" cy="3402330"/>
          </a:xfrm>
        </p:grpSpPr>
        <p:pic>
          <p:nvPicPr>
            <p:cNvPr id="34" name="Image 0" descr="preencoded.png">
              <a:extLst>
                <a:ext uri="{FF2B5EF4-FFF2-40B4-BE49-F238E27FC236}">
                  <a16:creationId xmlns="" xmlns:a16="http://schemas.microsoft.com/office/drawing/2014/main" id="{5771D7D7-14AB-4DA8-A2AC-32A9B39C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339" y="1442718"/>
              <a:ext cx="3402330" cy="3402330"/>
            </a:xfrm>
            <a:prstGeom prst="rect">
              <a:avLst/>
            </a:prstGeom>
          </p:spPr>
        </p:pic>
        <p:sp>
          <p:nvSpPr>
            <p:cNvPr id="35" name="Прямоугольник 34">
              <a:extLst>
                <a:ext uri="{FF2B5EF4-FFF2-40B4-BE49-F238E27FC236}">
                  <a16:creationId xmlns="" xmlns:a16="http://schemas.microsoft.com/office/drawing/2014/main" id="{69E4F858-4C69-4059-B576-3EF2F495A0C6}"/>
                </a:ext>
              </a:extLst>
            </p:cNvPr>
            <p:cNvSpPr/>
            <p:nvPr/>
          </p:nvSpPr>
          <p:spPr>
            <a:xfrm>
              <a:off x="951750" y="1714927"/>
              <a:ext cx="2337874" cy="29031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87</a:t>
              </a:r>
              <a:endParaRPr lang="x-none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7" name="Picture 3" descr="D:\Пед совет\Конкурсы\0-02-05-44fe6c0189b67a2609079dc02af3d55217d2a38c0ff35ccf05fd3b3c76e53c63_d124fa9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87" y="272664"/>
            <a:ext cx="8374741" cy="628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Пед совет\Конкурсы\0-02-05-c5ac75ba3bd7e184afcbfb209a63595e962bfb735f08c37faaa47e00f36d3bf8_ead9136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33"/>
          <a:stretch/>
        </p:blipFill>
        <p:spPr bwMode="auto">
          <a:xfrm>
            <a:off x="5579496" y="211294"/>
            <a:ext cx="4298722" cy="654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Пед совет\Конкурсы\20261007_20164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288" y="131876"/>
            <a:ext cx="7862782" cy="640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Пед совет\Конкурсы\336891587_1359637368214216_619369412553025876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326" y="135620"/>
            <a:ext cx="6555143" cy="655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Пед совет\Конкурсы\347241243_3235316073425915_1850463571865490592_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749" y="292939"/>
            <a:ext cx="4622469" cy="61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Пед совет\Конкурсы\imgonline-com-ua-2to1-IscHLp2GhlQ0jJ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05" y="953038"/>
            <a:ext cx="8803388" cy="586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Пед совет\Конкурсы\347260807_1194423791248859_2089321423394770213_n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06" y="268305"/>
            <a:ext cx="8803388" cy="660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Пед совет\Конкурсы\photo_5361882201223535609_y (1)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04" y="268305"/>
            <a:ext cx="9884505" cy="660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Пед совет\Конкурсы\0-02-04-700efda45bbdf61ed8f01f36a09603282f39c47330545087ef57b92321253467_7f4ff12b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106" y="131877"/>
            <a:ext cx="5034274" cy="671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380" y="59060"/>
            <a:ext cx="46577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42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Мисс </a:t>
            </a:r>
            <a:r>
              <a:rPr lang="ru-RU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еларусь - 2025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5B88118-FECC-40D6-AB3B-B95A3D6AA4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7" r="8819"/>
          <a:stretch/>
        </p:blipFill>
        <p:spPr>
          <a:xfrm>
            <a:off x="250844" y="1194786"/>
            <a:ext cx="3944918" cy="30664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723" y="1751930"/>
            <a:ext cx="3255561" cy="40878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5"/>
          <a:stretch/>
        </p:blipFill>
        <p:spPr>
          <a:xfrm>
            <a:off x="7723572" y="3001269"/>
            <a:ext cx="4316089" cy="365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2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272" y="-78715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Конкурсы для учащихся  и учителей ДШИ 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8171729C-4613-4723-ABC3-8B4D289FA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00" y="1371163"/>
            <a:ext cx="7975600" cy="5313744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81BC1CF8-37FF-4098-8718-43BA5BE12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60" y="1188720"/>
            <a:ext cx="7559040" cy="56692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CD363326-9276-42CD-9A81-DA31264B07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00" y="1256570"/>
            <a:ext cx="8407400" cy="560143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189CCC45-6426-4743-9027-4B6343BF1C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667" y="1324420"/>
            <a:ext cx="7468573" cy="560143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3D011B0-EBAA-41B6-B849-EB1A17047F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00" y="1281970"/>
            <a:ext cx="8715225" cy="580960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17DE3318-ABD4-4621-BDC5-E8D10053E4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10" y="1267358"/>
            <a:ext cx="7785100" cy="583882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FF818C3B-A0D1-45AB-ACCB-57C7044A7E8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00" y="1274327"/>
            <a:ext cx="7785100" cy="583916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CB8A5800-83C4-4CB1-9354-0513ABD09B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458" y="1300218"/>
            <a:ext cx="8715225" cy="5809618"/>
          </a:xfrm>
          <a:prstGeom prst="rect">
            <a:avLst/>
          </a:prstGeom>
        </p:spPr>
      </p:pic>
      <p:pic>
        <p:nvPicPr>
          <p:cNvPr id="12290" name="Picture 2" descr="D:\МЕТОДИЧЕСКИЙ КАБИНЕТ\конкурсы положения\2025-2026\Вдохновение\вдохновение\IMG_7187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67" y="1173326"/>
            <a:ext cx="7890995" cy="591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D:\МЕТОДИЧЕСКИЙ КАБИНЕТ\конкурсы положения\2025-2026\Конкурс на домре и балалайке\фотографии\IMG_539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199" y="1173326"/>
            <a:ext cx="8524483" cy="639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:\МЕТОДИЧЕСКИЙ КАБИНЕТ\конкурсы положения\2025-2026\Методический калейдоскоп\IMG_692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605" y="1173326"/>
            <a:ext cx="8840077" cy="663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D:\МЕТОДИЧЕСКИЙ КАБИНЕТ\конкурсы положения\2025-2026\Созвездие голосов\Созвездие голосов\IMG_9048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29" y="1188720"/>
            <a:ext cx="9084795" cy="681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68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00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DF2C58D-46E9-44C1-BB39-4F3694794002}"/>
              </a:ext>
            </a:extLst>
          </p:cNvPr>
          <p:cNvSpPr/>
          <p:nvPr/>
        </p:nvSpPr>
        <p:spPr>
          <a:xfrm>
            <a:off x="568960" y="1993900"/>
            <a:ext cx="2529840" cy="3415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960" y="341712"/>
            <a:ext cx="10873740" cy="76663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Талантливая молодежь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0A685A1-287E-456D-BBD5-E16B6FB0A1E9}"/>
              </a:ext>
            </a:extLst>
          </p:cNvPr>
          <p:cNvSpPr/>
          <p:nvPr/>
        </p:nvSpPr>
        <p:spPr>
          <a:xfrm>
            <a:off x="484177" y="1108343"/>
            <a:ext cx="112039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премии Витебского областного Совета депутатов </a:t>
            </a:r>
          </a:p>
          <a:p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поддержки талантливой и творческой молодежи</a:t>
            </a:r>
            <a:endParaRPr lang="x-none" sz="3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1648E23-505A-45CC-AA41-CF694AD1B2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641" y="2174245"/>
            <a:ext cx="2529840" cy="3794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0B8C2F0-24BA-4E4D-8A92-F5658EFE63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4" y="2164669"/>
            <a:ext cx="2529840" cy="38043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90CD69A-5FF7-4F51-B788-BEB8B75F63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308" y="2164669"/>
            <a:ext cx="2529840" cy="3804336"/>
          </a:xfrm>
          <a:prstGeom prst="rect">
            <a:avLst/>
          </a:prstGeom>
        </p:spPr>
      </p:pic>
      <p:sp>
        <p:nvSpPr>
          <p:cNvPr id="16" name="Волна 15">
            <a:extLst>
              <a:ext uri="{FF2B5EF4-FFF2-40B4-BE49-F238E27FC236}">
                <a16:creationId xmlns="" xmlns:a16="http://schemas.microsoft.com/office/drawing/2014/main" id="{DD90E71A-0B4F-4714-846E-8AFF26FC8F2C}"/>
              </a:ext>
            </a:extLst>
          </p:cNvPr>
          <p:cNvSpPr/>
          <p:nvPr/>
        </p:nvSpPr>
        <p:spPr>
          <a:xfrm>
            <a:off x="4911525" y="5368075"/>
            <a:ext cx="2188609" cy="489305"/>
          </a:xfrm>
          <a:prstGeom prst="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B0C9EFA-6DC9-4138-862A-A4F129DBF653}"/>
              </a:ext>
            </a:extLst>
          </p:cNvPr>
          <p:cNvSpPr/>
          <p:nvPr/>
        </p:nvSpPr>
        <p:spPr>
          <a:xfrm>
            <a:off x="5214680" y="5441880"/>
            <a:ext cx="20383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Емельянова Яна</a:t>
            </a:r>
            <a:endParaRPr lang="x-none" sz="1400" b="1" i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14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DF2C58D-46E9-44C1-BB39-4F3694794002}"/>
              </a:ext>
            </a:extLst>
          </p:cNvPr>
          <p:cNvSpPr/>
          <p:nvPr/>
        </p:nvSpPr>
        <p:spPr>
          <a:xfrm>
            <a:off x="568960" y="1993900"/>
            <a:ext cx="2529840" cy="3415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C78CEA4F-D72A-C069-6A51-328B103CA0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Полилиния 19">
              <a:extLst>
                <a:ext uri="{FF2B5EF4-FFF2-40B4-BE49-F238E27FC236}">
                  <a16:creationId xmlns=""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=""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=""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27498E0-398F-43F1-A02A-C2FF92BADB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59" y="1464468"/>
            <a:ext cx="6269991" cy="4917282"/>
          </a:xfrm>
          <a:prstGeom prst="rect">
            <a:avLst/>
          </a:prstGeom>
        </p:spPr>
      </p:pic>
      <p:sp>
        <p:nvSpPr>
          <p:cNvPr id="25" name="Объект 2">
            <a:extLst>
              <a:ext uri="{FF2B5EF4-FFF2-40B4-BE49-F238E27FC236}">
                <a16:creationId xmlns="" xmlns:a16="http://schemas.microsoft.com/office/drawing/2014/main" id="{7577E6E8-DA04-43B9-86B9-A27270DB51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88300" y="2418149"/>
            <a:ext cx="4917950" cy="2375679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Обладатель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Гран-При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XIII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творческого радиоконкурса «</a:t>
            </a:r>
            <a:r>
              <a:rPr lang="be-BY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Маладыя таленты Беларусі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                          ансамбль </a:t>
            </a:r>
            <a:r>
              <a:rPr lang="be-BY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удостоен специальной премии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 фонда Президента Республики Беларусь по поддержке талантливой молодежи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0A685A1-287E-456D-BBD5-E16B6FB0A1E9}"/>
              </a:ext>
            </a:extLst>
          </p:cNvPr>
          <p:cNvSpPr/>
          <p:nvPr/>
        </p:nvSpPr>
        <p:spPr>
          <a:xfrm>
            <a:off x="6988300" y="1402486"/>
            <a:ext cx="47845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народной песни </a:t>
            </a:r>
          </a:p>
          <a:p>
            <a:r>
              <a:rPr lang="ru-RU" sz="3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be-BY" sz="3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Дзвінскія пералівы</a:t>
            </a:r>
            <a:r>
              <a:rPr lang="ru-RU" sz="3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x-none" sz="3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9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Музыка и духовность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E211748-D519-4505-92C9-1673E29EA7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3044"/>
            <a:ext cx="3989953" cy="29912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E65BAAB-FEC9-4ECE-BDCF-8A7A262D3D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313" y="993044"/>
            <a:ext cx="3754400" cy="29912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C8BA230-82D5-4076-A883-EBD9A6A53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4286"/>
            <a:ext cx="3989953" cy="29924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481FBDF-94C2-4714-837A-F5D7DB0DD2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759" y="993044"/>
            <a:ext cx="3754401" cy="299124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12B4D2CE-FFF8-4D16-9CCE-479E7390D5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758" y="3984286"/>
            <a:ext cx="3754402" cy="287371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F50E4EAD-9100-42DF-81B2-D64D41CCC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314" y="3984286"/>
            <a:ext cx="3754400" cy="287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Музыка и духовность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hp\Downloads\photo_5424901109601474985_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1114424"/>
            <a:ext cx="4036218" cy="538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hp\Downloads\photo_5267320636411943503_w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6"/>
          <a:stretch/>
        </p:blipFill>
        <p:spPr bwMode="auto">
          <a:xfrm>
            <a:off x="6715123" y="943250"/>
            <a:ext cx="4600575" cy="57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8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5362" name="Picture 2" descr="C:\Users\hp\Downloads\photo_5350587545332872828_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70" y="781561"/>
            <a:ext cx="4572680" cy="342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1" name="Picture 11" descr="C:\Users\hp\Downloads\photo_5289999704408581315_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106" y="3162300"/>
            <a:ext cx="5539222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C:\Users\hp\Downloads\photo_5199831934090462868_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40" y="813311"/>
            <a:ext cx="4904910" cy="326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3" name="Picture 13" descr="C:\Users\hp\Downloads\photo_5199831934090462863_y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328" y="2499289"/>
            <a:ext cx="2904672" cy="43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5" name="Picture 15" descr="C:\Users\hp\Downloads\photo_5350682236476840551_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470" y="0"/>
            <a:ext cx="3372530" cy="269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046" y="-792756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Музыкальный дворик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E:\Пед совет\Музыкальный дворик\IMG_20261012_075212_28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2940" y="4081974"/>
            <a:ext cx="57912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53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Волонтер года 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3B77831-CBEB-4E3E-850B-B93D6B44F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629"/>
            <a:ext cx="5339493" cy="4253430"/>
          </a:xfrm>
          <a:prstGeom prst="rect">
            <a:avLst/>
          </a:prstGeom>
        </p:spPr>
      </p:pic>
      <p:pic>
        <p:nvPicPr>
          <p:cNvPr id="13315" name="Picture 3" descr="C:\Users\hp\Downloads\photo_5219869468358546630_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399" y="615948"/>
            <a:ext cx="4188620" cy="558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hp\Downloads\photo_5231435553289925082_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693" y="2710367"/>
            <a:ext cx="4200525" cy="414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71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83AC0453-C0AC-4628-9FE5-89A72B9664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707" y="885388"/>
            <a:ext cx="3861906" cy="270904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-688929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be-BY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здоровом теле – здоровый дух</a:t>
            </a:r>
            <a:endParaRPr lang="ru-RU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4A15A39-39CF-4E3C-BA36-9B058EFF75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324" y="-35665"/>
            <a:ext cx="2315676" cy="35971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3C3A8F4-CA63-468B-B813-23A38C7E68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94" y="3816805"/>
            <a:ext cx="5157470" cy="386810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E7152186-56D1-453E-91BB-A2E4955C16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2"/>
          <a:stretch/>
        </p:blipFill>
        <p:spPr>
          <a:xfrm>
            <a:off x="0" y="885388"/>
            <a:ext cx="4380342" cy="26761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DF4A7EC-5157-4524-BAA3-704B5994EF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560" y="2904205"/>
            <a:ext cx="3771900" cy="37719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974DB933-7DC0-434A-9534-39CC27FD812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8"/>
          <a:stretch/>
        </p:blipFill>
        <p:spPr>
          <a:xfrm>
            <a:off x="0" y="3700717"/>
            <a:ext cx="3371850" cy="4195562"/>
          </a:xfrm>
          <a:prstGeom prst="rect">
            <a:avLst/>
          </a:prstGeom>
        </p:spPr>
      </p:pic>
      <p:pic>
        <p:nvPicPr>
          <p:cNvPr id="16387" name="Picture 3" descr="C:\Users\hp\Downloads\photo_5240167007058070498_w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4" y="3678895"/>
            <a:ext cx="3477885" cy="34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hp\Downloads\photo_5226886173609890872_w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401" y="-35665"/>
            <a:ext cx="2695827" cy="359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Users\hp\Downloads\photo_5341722393535255965_y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707" y="841069"/>
            <a:ext cx="3861906" cy="29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Users\hp\Downloads\photo_5463059248326579947_y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885389"/>
            <a:ext cx="3849461" cy="288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C:\Users\hp\Downloads\photo_5318829672386731263_w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497" y="3703742"/>
            <a:ext cx="2647329" cy="345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C:\Users\hp\Downloads\photo_5213031343552402977_w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693" y="3772485"/>
            <a:ext cx="2252804" cy="331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hp\Downloads\photo_5422570930925857331_y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899" y="2904204"/>
            <a:ext cx="3953795" cy="395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21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E875290-A247-468C-ABE4-A1D6576AC51D}"/>
              </a:ext>
            </a:extLst>
          </p:cNvPr>
          <p:cNvSpPr/>
          <p:nvPr/>
        </p:nvSpPr>
        <p:spPr>
          <a:xfrm>
            <a:off x="594360" y="1968500"/>
            <a:ext cx="228854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0" y="1181341"/>
            <a:ext cx="11001829" cy="1574317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be-BY" sz="5400" cap="all" spc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КТО же </a:t>
            </a:r>
            <a:r>
              <a:rPr lang="be-BY" sz="54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ТАКОЙ </a:t>
            </a:r>
            <a:br>
              <a:rPr lang="be-BY" sz="54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e-BY" sz="54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СПЕЦИАЛИСТ-УНИВЕРСАЛ?</a:t>
            </a:r>
            <a:endParaRPr lang="ru-RU" sz="54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 flipH="1">
            <a:off x="4776787" y="3233736"/>
            <a:ext cx="69056" cy="6667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Users\hp\Desktop\portrait-of-young-man-woman-boy-with-question-mark-in-think-bubble-vect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114" y="1701800"/>
            <a:ext cx="5823858" cy="582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829" y="411479"/>
            <a:ext cx="10275828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72332796_TF78853419_Win32" id="{64F198E1-15ED-4C37-8B7E-9AFB96C99CBF}" vid="{515DDF0C-3F45-451B-B34F-9EB95F7A6FE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230e9df3-be65-4c73-a93b-d1236ebd677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16c05727-aa75-4e4a-9b5f-8a80a1165891"/>
    <ds:schemaRef ds:uri="71af3243-3dd4-4a8d-8c0d-dd76da1f02a5"/>
    <ds:schemaRef ds:uri="http://schemas.microsoft.com/office/2006/documentManagement/types"/>
    <ds:schemaRef ds:uri="http://schemas.microsoft.com/sharepoint/v3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</TotalTime>
  <Words>330</Words>
  <Application>Microsoft Office PowerPoint</Application>
  <PresentationFormat>Произвольный</PresentationFormat>
  <Paragraphs>87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Пользовательская</vt:lpstr>
      <vt:lpstr>Итоги реализации единой методической темы  «Современные тенденции подготовки                     специалиста-универсала к профессиональной деятельности в сфере культуры»  за 2023–2026 учебные годы</vt:lpstr>
      <vt:lpstr>Этапы реализации ЕМТ</vt:lpstr>
      <vt:lpstr>Методические работы преподавателей</vt:lpstr>
      <vt:lpstr>Семинары, конференции,  форумы</vt:lpstr>
      <vt:lpstr>Открытые уроки преподавателей</vt:lpstr>
      <vt:lpstr>Областные методические семинары</vt:lpstr>
      <vt:lpstr>Областные методические семинары</vt:lpstr>
      <vt:lpstr>Презентация PowerPoint</vt:lpstr>
      <vt:lpstr>Творческие встречи</vt:lpstr>
      <vt:lpstr>Международное сотрудничество</vt:lpstr>
      <vt:lpstr>Международное сотрудничество</vt:lpstr>
      <vt:lpstr>Наша жизнь</vt:lpstr>
      <vt:lpstr>Профориентационная работа</vt:lpstr>
      <vt:lpstr>Выезды в социальные и коррекционные центры </vt:lpstr>
      <vt:lpstr>Конкурсы</vt:lpstr>
      <vt:lpstr>Мисс Беларусь - 2025</vt:lpstr>
      <vt:lpstr>Конкурсы для учащихся  и учителей ДШИ </vt:lpstr>
      <vt:lpstr>Талантливая молодежь</vt:lpstr>
      <vt:lpstr>Презентация PowerPoint</vt:lpstr>
      <vt:lpstr>Музыка и духовность</vt:lpstr>
      <vt:lpstr>Музыка и духовность</vt:lpstr>
      <vt:lpstr>Музыкальный дворик</vt:lpstr>
      <vt:lpstr>Волонтер года </vt:lpstr>
      <vt:lpstr>В здоровом теле – здоровый дух</vt:lpstr>
      <vt:lpstr>КТО же ТАКОЙ  СПЕЦИАЛИСТ-УНИВЕРСАЛ?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КРИТЕРИИ И ПОКАЗАТЕЛИ ДЕЯТЕЛЬНОСТИ  учреждения образования  «Новополоцкий государственный музыкальный колледж»  за 2025 год</dc:title>
  <dc:creator>User</dc:creator>
  <cp:lastModifiedBy>hp</cp:lastModifiedBy>
  <cp:revision>35</cp:revision>
  <dcterms:created xsi:type="dcterms:W3CDTF">2026-02-02T07:47:21Z</dcterms:created>
  <dcterms:modified xsi:type="dcterms:W3CDTF">2026-10-15T12:45:34Z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